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76" r:id="rId3"/>
    <p:sldId id="277" r:id="rId4"/>
    <p:sldId id="256" r:id="rId5"/>
    <p:sldId id="278" r:id="rId6"/>
    <p:sldId id="279" r:id="rId7"/>
    <p:sldId id="280" r:id="rId8"/>
    <p:sldId id="281" r:id="rId9"/>
    <p:sldId id="283" r:id="rId10"/>
    <p:sldId id="282" r:id="rId11"/>
    <p:sldId id="288" r:id="rId12"/>
    <p:sldId id="289" r:id="rId13"/>
    <p:sldId id="290" r:id="rId14"/>
    <p:sldId id="284" r:id="rId15"/>
    <p:sldId id="291" r:id="rId16"/>
    <p:sldId id="285" r:id="rId17"/>
    <p:sldId id="286" r:id="rId18"/>
    <p:sldId id="292" r:id="rId19"/>
    <p:sldId id="293" r:id="rId20"/>
    <p:sldId id="287" r:id="rId21"/>
    <p:sldId id="30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99D29-9A4C-4E9A-9B88-CEF04E004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7EF7D3-E310-475E-9E79-4834BD562F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35E98-83CE-4F92-8DE5-21BA3C538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019F-65FC-4FBD-B984-587E3B60B315}" type="datetimeFigureOut">
              <a:rPr lang="en-IN" smtClean="0"/>
              <a:t>10-04-2020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16112-76D3-4272-A873-3EF657E1C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CBE1C-E0DB-4218-914B-819B39932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82986-0256-4283-8A35-31A67C3397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3935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96C7D-DB46-46EC-8437-8853DDDE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4783F5-369C-40BA-AB92-7288D219A0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16C913-9EA0-48C8-ACA7-9BD9DEEA8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019F-65FC-4FBD-B984-587E3B60B315}" type="datetimeFigureOut">
              <a:rPr lang="en-IN" smtClean="0"/>
              <a:t>10-04-2020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E9D8B-548E-489A-9350-94FAFFA08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488F6-9011-4770-B347-41A211C28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82986-0256-4283-8A35-31A67C3397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1451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891C88-1016-4D20-9007-8F7DBC9151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4BF34A-4C18-4D92-B066-68B813F96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C7592-B976-48EC-9013-334F4B801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019F-65FC-4FBD-B984-587E3B60B315}" type="datetimeFigureOut">
              <a:rPr lang="en-IN" smtClean="0"/>
              <a:t>10-04-2020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7D67F-46C3-4703-B0E4-BA1B9817D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7AC90-AB96-46A0-B54D-B1AAD381F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82986-0256-4283-8A35-31A67C3397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6902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5B02F-906C-4941-A264-C0686727B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3C446-D9DF-4418-8CC3-ADBD6846F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2852F-8A01-4624-A5D3-566B6C1B4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019F-65FC-4FBD-B984-587E3B60B315}" type="datetimeFigureOut">
              <a:rPr lang="en-IN" smtClean="0"/>
              <a:t>10-04-2020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E1140-981D-422E-8859-F959E0CC2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81354-F7DF-43A4-AC7B-37962B970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82986-0256-4283-8A35-31A67C3397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8021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03B75-FEC5-4DEE-9A8B-9EC6B6C11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1331E-0E48-4769-B459-75FB9E21A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0DD85-11F8-46A3-9691-0A2A420E1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019F-65FC-4FBD-B984-587E3B60B315}" type="datetimeFigureOut">
              <a:rPr lang="en-IN" smtClean="0"/>
              <a:t>10-04-2020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AB229-40A2-4787-AECA-FCFEF442B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F589E-5463-4255-898F-3699FBCBC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82986-0256-4283-8A35-31A67C3397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3895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7C3A0-9DF5-4013-B9FB-DA4BB8471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053DB-C2B2-4B7A-BFE8-194F1D0D16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D62F51-6D65-4DD6-9131-686C39408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DFD7D2-805E-43A8-A50E-279A72C84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019F-65FC-4FBD-B984-587E3B60B315}" type="datetimeFigureOut">
              <a:rPr lang="en-IN" smtClean="0"/>
              <a:t>10-04-2020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A8BCF9-5355-4BB0-83D6-32F1933A7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90D2E5-B3B7-41B1-A5B1-11147CFC4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82986-0256-4283-8A35-31A67C3397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62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4DF7E-BD40-4A75-99C0-EA7D6A0F7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381DD7-BDE0-4A34-8047-E9EE0F070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E30B0D-BA9E-4A53-B571-AF2DD640D2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377156-8ABF-4149-A848-3B70D477C3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E67210-442B-4D6D-9115-291C6DF425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0C3DBB-F1D6-4FD1-96DC-5CBA83A18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019F-65FC-4FBD-B984-587E3B60B315}" type="datetimeFigureOut">
              <a:rPr lang="en-IN" smtClean="0"/>
              <a:t>10-04-2020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2DA530-8692-4459-8F19-F978B5873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0AE115-97F6-4CCE-A45C-5F9AC52FC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82986-0256-4283-8A35-31A67C3397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1973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FE977-C842-42DB-8BCF-CDC13B084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271AC7-F985-40B9-8E00-4100EF77F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019F-65FC-4FBD-B984-587E3B60B315}" type="datetimeFigureOut">
              <a:rPr lang="en-IN" smtClean="0"/>
              <a:t>10-04-2020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8A6E2E-A13F-4FDB-8AC7-C84FCB8AB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F24813-0F8F-49D1-BF96-00C46EF42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82986-0256-4283-8A35-31A67C3397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0505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924547-F5CC-49DB-8F9D-8A8757D13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019F-65FC-4FBD-B984-587E3B60B315}" type="datetimeFigureOut">
              <a:rPr lang="en-IN" smtClean="0"/>
              <a:t>10-04-2020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D22527-5475-4050-A6D0-8C76B35EC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75ECA-03F8-41F5-86D4-E041E35A3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82986-0256-4283-8A35-31A67C3397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4581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8C4C7-D6D5-4760-93D5-F6A326F8E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5EA51-42C8-4A35-8B9D-93EF509C5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A4F280-0D3B-4B98-BEF9-956661A374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CB7EE0-34C5-43AB-8A37-823AB239A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019F-65FC-4FBD-B984-587E3B60B315}" type="datetimeFigureOut">
              <a:rPr lang="en-IN" smtClean="0"/>
              <a:t>10-04-2020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1E25E9-D83D-4C8B-A8B8-A643BF744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97076B-5B61-4FC4-A237-362F91A1A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82986-0256-4283-8A35-31A67C3397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4734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4A078-DB28-4808-A553-5719136AF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5E2EA4-D694-442A-B974-C7B3A1D4C0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7F4F4C-DC46-482D-B987-92B0B1C545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BF9DF1-9867-40A6-92D6-1A5C24A6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019F-65FC-4FBD-B984-587E3B60B315}" type="datetimeFigureOut">
              <a:rPr lang="en-IN" smtClean="0"/>
              <a:t>10-04-2020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D5791-1E7E-4C38-B921-AE5EDB696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029866-8012-4D40-BEBB-3E22DAF42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82986-0256-4283-8A35-31A67C3397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3429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609EB8-B91F-4A70-93E4-3C8299DD1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7475C-7E15-4339-9EB1-CD79B1DC5E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E9278-7ECD-4B20-B59E-8DE29CA98B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F0019F-65FC-4FBD-B984-587E3B60B315}" type="datetimeFigureOut">
              <a:rPr lang="en-IN" smtClean="0"/>
              <a:t>10-04-2020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7C4FC-B23F-4B17-8C98-423C2B9B72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FF9C7-3F58-4EB6-895D-F8FC62845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282986-0256-4283-8A35-31A67C3397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1594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35.gif"/><Relationship Id="rId4" Type="http://schemas.openxmlformats.org/officeDocument/2006/relationships/image" Target="../media/image34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285611-656F-4098-B79E-129B19896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365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2C2F798-E784-42F1-B1F5-B25FE49EE3DF}"/>
                  </a:ext>
                </a:extLst>
              </p:cNvPr>
              <p:cNvSpPr/>
              <p:nvPr/>
            </p:nvSpPr>
            <p:spPr>
              <a:xfrm>
                <a:off x="1088604" y="715625"/>
                <a:ext cx="2000676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sSup>
                        <m:sSup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2C2F798-E784-42F1-B1F5-B25FE49EE3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604" y="715625"/>
                <a:ext cx="2000676" cy="7945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6B2B263-4098-499A-9F13-9FCB53387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820" y="890405"/>
            <a:ext cx="2195943" cy="3936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2BDF09-EE5F-41AF-8FB8-FA60BBE7B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210" y="5789721"/>
            <a:ext cx="1103790" cy="110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940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2C2F798-E784-42F1-B1F5-B25FE49EE3DF}"/>
                  </a:ext>
                </a:extLst>
              </p:cNvPr>
              <p:cNvSpPr/>
              <p:nvPr/>
            </p:nvSpPr>
            <p:spPr>
              <a:xfrm>
                <a:off x="1088604" y="715625"/>
                <a:ext cx="2000676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sSup>
                        <m:sSup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2C2F798-E784-42F1-B1F5-B25FE49EE3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604" y="715625"/>
                <a:ext cx="2000676" cy="7945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6B2B263-4098-499A-9F13-9FCB53387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820" y="890405"/>
            <a:ext cx="2195943" cy="3936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5D5F87-E5FD-48D3-BC55-D45043E40A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210" y="5789721"/>
            <a:ext cx="1103790" cy="11037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E785010-2854-45DB-9F55-2585258A6877}"/>
                  </a:ext>
                </a:extLst>
              </p:cNvPr>
              <p:cNvSpPr/>
              <p:nvPr/>
            </p:nvSpPr>
            <p:spPr>
              <a:xfrm>
                <a:off x="1012290" y="1848622"/>
                <a:ext cx="2984984" cy="6353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24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sSup>
                      <m:sSup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sSub>
                          <m:sSubPr>
                            <m:ctrlP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E785010-2854-45DB-9F55-2585258A68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290" y="1848622"/>
                <a:ext cx="2984984" cy="635367"/>
              </a:xfrm>
              <a:prstGeom prst="rect">
                <a:avLst/>
              </a:prstGeom>
              <a:blipFill>
                <a:blip r:embed="rId5"/>
                <a:stretch>
                  <a:fillRect l="-3061" b="-96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4900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2C2F798-E784-42F1-B1F5-B25FE49EE3DF}"/>
                  </a:ext>
                </a:extLst>
              </p:cNvPr>
              <p:cNvSpPr/>
              <p:nvPr/>
            </p:nvSpPr>
            <p:spPr>
              <a:xfrm>
                <a:off x="1088604" y="715625"/>
                <a:ext cx="2000676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sSup>
                        <m:sSup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2C2F798-E784-42F1-B1F5-B25FE49EE3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604" y="715625"/>
                <a:ext cx="2000676" cy="7945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6B2B263-4098-499A-9F13-9FCB53387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820" y="890405"/>
            <a:ext cx="2195943" cy="3936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E41CB9-EE5E-45CC-8654-8C02BD511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210" y="5789721"/>
            <a:ext cx="1103790" cy="11037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39A2149-6C06-44DD-83DF-5E23773E9EFF}"/>
                  </a:ext>
                </a:extLst>
              </p:cNvPr>
              <p:cNvSpPr/>
              <p:nvPr/>
            </p:nvSpPr>
            <p:spPr>
              <a:xfrm>
                <a:off x="1012290" y="1848622"/>
                <a:ext cx="2984984" cy="6353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24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sSup>
                      <m:sSup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sSub>
                          <m:sSubPr>
                            <m:ctrlP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39A2149-6C06-44DD-83DF-5E23773E9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290" y="1848622"/>
                <a:ext cx="2984984" cy="635367"/>
              </a:xfrm>
              <a:prstGeom prst="rect">
                <a:avLst/>
              </a:prstGeom>
              <a:blipFill>
                <a:blip r:embed="rId5"/>
                <a:stretch>
                  <a:fillRect l="-3061" b="-96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B1BB406-0EEC-440B-A331-A1368E4BF457}"/>
                  </a:ext>
                </a:extLst>
              </p:cNvPr>
              <p:cNvSpPr txBox="1"/>
              <p:nvPr/>
            </p:nvSpPr>
            <p:spPr>
              <a:xfrm>
                <a:off x="1063843" y="2849999"/>
                <a:ext cx="29334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 2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B1BB406-0EEC-440B-A331-A1368E4BF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843" y="2849999"/>
                <a:ext cx="2933431" cy="369332"/>
              </a:xfrm>
              <a:prstGeom prst="rect">
                <a:avLst/>
              </a:prstGeom>
              <a:blipFill>
                <a:blip r:embed="rId6"/>
                <a:stretch>
                  <a:fillRect l="-624" r="-624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0175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2C2F798-E784-42F1-B1F5-B25FE49EE3DF}"/>
                  </a:ext>
                </a:extLst>
              </p:cNvPr>
              <p:cNvSpPr/>
              <p:nvPr/>
            </p:nvSpPr>
            <p:spPr>
              <a:xfrm>
                <a:off x="1088604" y="715625"/>
                <a:ext cx="2000676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sSup>
                        <m:sSup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2C2F798-E784-42F1-B1F5-B25FE49EE3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604" y="715625"/>
                <a:ext cx="2000676" cy="7945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6B2B263-4098-499A-9F13-9FCB53387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820" y="890405"/>
            <a:ext cx="2195943" cy="3936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32B125-49B1-409E-8D5B-EE69BB45C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210" y="5789721"/>
            <a:ext cx="1103790" cy="11037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899E483-D3CF-41F6-8F6D-56E5952FC501}"/>
                  </a:ext>
                </a:extLst>
              </p:cNvPr>
              <p:cNvSpPr/>
              <p:nvPr/>
            </p:nvSpPr>
            <p:spPr>
              <a:xfrm>
                <a:off x="1012290" y="1848622"/>
                <a:ext cx="2984984" cy="6353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24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sSup>
                      <m:sSup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sSub>
                          <m:sSubPr>
                            <m:ctrlP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899E483-D3CF-41F6-8F6D-56E5952FC5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290" y="1848622"/>
                <a:ext cx="2984984" cy="635367"/>
              </a:xfrm>
              <a:prstGeom prst="rect">
                <a:avLst/>
              </a:prstGeom>
              <a:blipFill>
                <a:blip r:embed="rId5"/>
                <a:stretch>
                  <a:fillRect l="-3061" b="-96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9A80CC-B3A2-4B29-BF54-9D63086F8A2D}"/>
                  </a:ext>
                </a:extLst>
              </p:cNvPr>
              <p:cNvSpPr txBox="1"/>
              <p:nvPr/>
            </p:nvSpPr>
            <p:spPr>
              <a:xfrm>
                <a:off x="1063843" y="2849999"/>
                <a:ext cx="29334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 2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9A80CC-B3A2-4B29-BF54-9D63086F8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843" y="2849999"/>
                <a:ext cx="2933431" cy="369332"/>
              </a:xfrm>
              <a:prstGeom prst="rect">
                <a:avLst/>
              </a:prstGeom>
              <a:blipFill>
                <a:blip r:embed="rId6"/>
                <a:stretch>
                  <a:fillRect l="-624" r="-624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B0D5F2E-24E6-4829-9EE9-243636DD710D}"/>
                  </a:ext>
                </a:extLst>
              </p:cNvPr>
              <p:cNvSpPr/>
              <p:nvPr/>
            </p:nvSpPr>
            <p:spPr>
              <a:xfrm>
                <a:off x="950778" y="3638670"/>
                <a:ext cx="22763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IN" sz="2400" i="1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B0D5F2E-24E6-4829-9EE9-243636DD71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78" y="3638670"/>
                <a:ext cx="2276328" cy="461665"/>
              </a:xfrm>
              <a:prstGeom prst="rect">
                <a:avLst/>
              </a:prstGeom>
              <a:blipFill>
                <a:blip r:embed="rId7"/>
                <a:stretch>
                  <a:fillRect t="-3947" b="-92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0984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2C2F798-E784-42F1-B1F5-B25FE49EE3DF}"/>
                  </a:ext>
                </a:extLst>
              </p:cNvPr>
              <p:cNvSpPr/>
              <p:nvPr/>
            </p:nvSpPr>
            <p:spPr>
              <a:xfrm>
                <a:off x="1088604" y="715625"/>
                <a:ext cx="2000676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sSup>
                        <m:sSup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2C2F798-E784-42F1-B1F5-B25FE49EE3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604" y="715625"/>
                <a:ext cx="2000676" cy="7945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6B2B263-4098-499A-9F13-9FCB53387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820" y="890405"/>
            <a:ext cx="2195943" cy="3936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620C0DE-D94E-46A9-A9AD-773E5F1D6EE0}"/>
                  </a:ext>
                </a:extLst>
              </p:cNvPr>
              <p:cNvSpPr/>
              <p:nvPr/>
            </p:nvSpPr>
            <p:spPr>
              <a:xfrm>
                <a:off x="1012290" y="1848622"/>
                <a:ext cx="2984984" cy="6353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24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sSup>
                      <m:sSup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sSub>
                          <m:sSubPr>
                            <m:ctrlP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620C0DE-D94E-46A9-A9AD-773E5F1D6E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290" y="1848622"/>
                <a:ext cx="2984984" cy="635367"/>
              </a:xfrm>
              <a:prstGeom prst="rect">
                <a:avLst/>
              </a:prstGeom>
              <a:blipFill>
                <a:blip r:embed="rId4"/>
                <a:stretch>
                  <a:fillRect l="-3061" b="-96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45D5F9-61CC-49F3-9D5E-BC1DEEF17F14}"/>
                  </a:ext>
                </a:extLst>
              </p:cNvPr>
              <p:cNvSpPr txBox="1"/>
              <p:nvPr/>
            </p:nvSpPr>
            <p:spPr>
              <a:xfrm>
                <a:off x="1063843" y="2849999"/>
                <a:ext cx="29334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 2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45D5F9-61CC-49F3-9D5E-BC1DEEF17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843" y="2849999"/>
                <a:ext cx="2933431" cy="369332"/>
              </a:xfrm>
              <a:prstGeom prst="rect">
                <a:avLst/>
              </a:prstGeom>
              <a:blipFill>
                <a:blip r:embed="rId5"/>
                <a:stretch>
                  <a:fillRect l="-624" r="-624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018B177-95DD-4CBB-B6DE-BD7D5A2A9EA4}"/>
                  </a:ext>
                </a:extLst>
              </p:cNvPr>
              <p:cNvSpPr/>
              <p:nvPr/>
            </p:nvSpPr>
            <p:spPr>
              <a:xfrm>
                <a:off x="950778" y="3638670"/>
                <a:ext cx="22763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IN" sz="2400" i="1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018B177-95DD-4CBB-B6DE-BD7D5A2A9E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78" y="3638670"/>
                <a:ext cx="2276328" cy="461665"/>
              </a:xfrm>
              <a:prstGeom prst="rect">
                <a:avLst/>
              </a:prstGeom>
              <a:blipFill>
                <a:blip r:embed="rId6"/>
                <a:stretch>
                  <a:fillRect t="-3947" b="-92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D67C68-252D-46A1-A425-8D427CE3FE78}"/>
                  </a:ext>
                </a:extLst>
              </p:cNvPr>
              <p:cNvSpPr txBox="1"/>
              <p:nvPr/>
            </p:nvSpPr>
            <p:spPr>
              <a:xfrm>
                <a:off x="7183225" y="2094962"/>
                <a:ext cx="3666260" cy="6241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sSup>
                      <m:sSup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I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sz="2400" dirty="0"/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IN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I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I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IN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I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I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.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I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I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D67C68-252D-46A1-A425-8D427CE3F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3225" y="2094962"/>
                <a:ext cx="3666260" cy="624145"/>
              </a:xfrm>
              <a:prstGeom prst="rect">
                <a:avLst/>
              </a:prstGeom>
              <a:blipFill>
                <a:blip r:embed="rId7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35FBE6-C303-4E14-9980-E5BAD294378F}"/>
                  </a:ext>
                </a:extLst>
              </p:cNvPr>
              <p:cNvSpPr txBox="1"/>
              <p:nvPr/>
            </p:nvSpPr>
            <p:spPr>
              <a:xfrm>
                <a:off x="8908330" y="3002436"/>
                <a:ext cx="2019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I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I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35FBE6-C303-4E14-9980-E5BAD2943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8330" y="3002436"/>
                <a:ext cx="2019527" cy="369332"/>
              </a:xfrm>
              <a:prstGeom prst="rect">
                <a:avLst/>
              </a:prstGeom>
              <a:blipFill>
                <a:blip r:embed="rId8"/>
                <a:stretch>
                  <a:fillRect l="-3313" t="-18333" r="-2108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5A8FBED0-8550-4777-A873-7C66FCEF95EB}"/>
              </a:ext>
            </a:extLst>
          </p:cNvPr>
          <p:cNvSpPr/>
          <p:nvPr/>
        </p:nvSpPr>
        <p:spPr>
          <a:xfrm>
            <a:off x="7088957" y="1442301"/>
            <a:ext cx="4402317" cy="265803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71F5F5-363F-400D-82F7-6C087A0AF49D}"/>
              </a:ext>
            </a:extLst>
          </p:cNvPr>
          <p:cNvSpPr txBox="1"/>
          <p:nvPr/>
        </p:nvSpPr>
        <p:spPr>
          <a:xfrm>
            <a:off x="8389856" y="1510201"/>
            <a:ext cx="167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Chain Rule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B05078-9C59-4152-A6A4-6C29AD06A6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210" y="5789721"/>
            <a:ext cx="1103790" cy="110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90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2C2F798-E784-42F1-B1F5-B25FE49EE3DF}"/>
                  </a:ext>
                </a:extLst>
              </p:cNvPr>
              <p:cNvSpPr/>
              <p:nvPr/>
            </p:nvSpPr>
            <p:spPr>
              <a:xfrm>
                <a:off x="1088604" y="715625"/>
                <a:ext cx="2000676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sSup>
                        <m:sSup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2C2F798-E784-42F1-B1F5-B25FE49EE3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604" y="715625"/>
                <a:ext cx="2000676" cy="7945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6B2B263-4098-499A-9F13-9FCB53387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820" y="890405"/>
            <a:ext cx="2195943" cy="3936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620C0DE-D94E-46A9-A9AD-773E5F1D6EE0}"/>
                  </a:ext>
                </a:extLst>
              </p:cNvPr>
              <p:cNvSpPr/>
              <p:nvPr/>
            </p:nvSpPr>
            <p:spPr>
              <a:xfrm>
                <a:off x="1012290" y="1848622"/>
                <a:ext cx="2984984" cy="6353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24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sSup>
                      <m:sSup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sSub>
                          <m:sSubPr>
                            <m:ctrlP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620C0DE-D94E-46A9-A9AD-773E5F1D6E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290" y="1848622"/>
                <a:ext cx="2984984" cy="635367"/>
              </a:xfrm>
              <a:prstGeom prst="rect">
                <a:avLst/>
              </a:prstGeom>
              <a:blipFill>
                <a:blip r:embed="rId4"/>
                <a:stretch>
                  <a:fillRect l="-3061" b="-96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45D5F9-61CC-49F3-9D5E-BC1DEEF17F14}"/>
                  </a:ext>
                </a:extLst>
              </p:cNvPr>
              <p:cNvSpPr txBox="1"/>
              <p:nvPr/>
            </p:nvSpPr>
            <p:spPr>
              <a:xfrm>
                <a:off x="1063843" y="2849999"/>
                <a:ext cx="29334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 2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45D5F9-61CC-49F3-9D5E-BC1DEEF17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843" y="2849999"/>
                <a:ext cx="2933431" cy="369332"/>
              </a:xfrm>
              <a:prstGeom prst="rect">
                <a:avLst/>
              </a:prstGeom>
              <a:blipFill>
                <a:blip r:embed="rId5"/>
                <a:stretch>
                  <a:fillRect l="-624" r="-624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018B177-95DD-4CBB-B6DE-BD7D5A2A9EA4}"/>
                  </a:ext>
                </a:extLst>
              </p:cNvPr>
              <p:cNvSpPr/>
              <p:nvPr/>
            </p:nvSpPr>
            <p:spPr>
              <a:xfrm>
                <a:off x="950778" y="3638670"/>
                <a:ext cx="22763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IN" sz="2400" i="1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018B177-95DD-4CBB-B6DE-BD7D5A2A9E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78" y="3638670"/>
                <a:ext cx="2276328" cy="461665"/>
              </a:xfrm>
              <a:prstGeom prst="rect">
                <a:avLst/>
              </a:prstGeom>
              <a:blipFill>
                <a:blip r:embed="rId6"/>
                <a:stretch>
                  <a:fillRect t="-3947" b="-92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151F5E-6269-44B6-B235-7986956ABE11}"/>
                  </a:ext>
                </a:extLst>
              </p:cNvPr>
              <p:cNvSpPr txBox="1"/>
              <p:nvPr/>
            </p:nvSpPr>
            <p:spPr>
              <a:xfrm>
                <a:off x="950778" y="5038354"/>
                <a:ext cx="3357714" cy="912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sSup>
                      <m:sSup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I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sz="2400" dirty="0"/>
                  <a:t> =</a:t>
                </a:r>
                <a14:m>
                  <m:oMath xmlns:m="http://schemas.openxmlformats.org/officeDocument/2006/math">
                    <m:r>
                      <a:rPr lang="en-IN" sz="24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I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IN" sz="2400" dirty="0"/>
              </a:p>
              <a:p>
                <a:endParaRPr lang="en-IN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151F5E-6269-44B6-B235-7986956AB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78" y="5038354"/>
                <a:ext cx="3357714" cy="912366"/>
              </a:xfrm>
              <a:prstGeom prst="rect">
                <a:avLst/>
              </a:prstGeom>
              <a:blipFill>
                <a:blip r:embed="rId7"/>
                <a:stretch>
                  <a:fillRect l="-1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5AAC581-B807-4087-8018-24A7080482AC}"/>
              </a:ext>
            </a:extLst>
          </p:cNvPr>
          <p:cNvSpPr txBox="1"/>
          <p:nvPr/>
        </p:nvSpPr>
        <p:spPr>
          <a:xfrm>
            <a:off x="1063843" y="4440025"/>
            <a:ext cx="192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Similarly,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D67C68-252D-46A1-A425-8D427CE3FE78}"/>
                  </a:ext>
                </a:extLst>
              </p:cNvPr>
              <p:cNvSpPr txBox="1"/>
              <p:nvPr/>
            </p:nvSpPr>
            <p:spPr>
              <a:xfrm>
                <a:off x="7183225" y="2094962"/>
                <a:ext cx="3666260" cy="6241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sSup>
                      <m:sSup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I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sz="2400" dirty="0"/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IN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I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I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IN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I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I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.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I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I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D67C68-252D-46A1-A425-8D427CE3F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3225" y="2094962"/>
                <a:ext cx="3666260" cy="624145"/>
              </a:xfrm>
              <a:prstGeom prst="rect">
                <a:avLst/>
              </a:prstGeom>
              <a:blipFill>
                <a:blip r:embed="rId8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35FBE6-C303-4E14-9980-E5BAD294378F}"/>
                  </a:ext>
                </a:extLst>
              </p:cNvPr>
              <p:cNvSpPr txBox="1"/>
              <p:nvPr/>
            </p:nvSpPr>
            <p:spPr>
              <a:xfrm>
                <a:off x="8908330" y="3002436"/>
                <a:ext cx="2019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I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I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35FBE6-C303-4E14-9980-E5BAD2943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8330" y="3002436"/>
                <a:ext cx="2019527" cy="369332"/>
              </a:xfrm>
              <a:prstGeom prst="rect">
                <a:avLst/>
              </a:prstGeom>
              <a:blipFill>
                <a:blip r:embed="rId9"/>
                <a:stretch>
                  <a:fillRect l="-3313" t="-18333" r="-2108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5A8FBED0-8550-4777-A873-7C66FCEF95EB}"/>
              </a:ext>
            </a:extLst>
          </p:cNvPr>
          <p:cNvSpPr/>
          <p:nvPr/>
        </p:nvSpPr>
        <p:spPr>
          <a:xfrm>
            <a:off x="7088957" y="1442301"/>
            <a:ext cx="4402317" cy="265803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71F5F5-363F-400D-82F7-6C087A0AF49D}"/>
              </a:ext>
            </a:extLst>
          </p:cNvPr>
          <p:cNvSpPr txBox="1"/>
          <p:nvPr/>
        </p:nvSpPr>
        <p:spPr>
          <a:xfrm>
            <a:off x="8389856" y="1510201"/>
            <a:ext cx="167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Chain Rule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085A114-7649-44C0-9372-6BBDCDCE79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210" y="5789721"/>
            <a:ext cx="1103790" cy="110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34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9AC6E27-17AF-42F3-B9EF-AD80C8BC3DF9}"/>
                  </a:ext>
                </a:extLst>
              </p:cNvPr>
              <p:cNvSpPr txBox="1"/>
              <p:nvPr/>
            </p:nvSpPr>
            <p:spPr>
              <a:xfrm>
                <a:off x="562804" y="503026"/>
                <a:ext cx="7700441" cy="684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IN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den>
                          </m:f>
                          <m:sSup>
                            <m:sSup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I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den>
                          </m:f>
                          <m:sSup>
                            <m:sSup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+ ……….+</m:t>
                          </m:r>
                          <m:f>
                            <m:fPr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den>
                          </m:f>
                          <m:sSup>
                            <m:sSup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9AC6E27-17AF-42F3-B9EF-AD80C8BC3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04" y="503026"/>
                <a:ext cx="7700441" cy="6849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D26E1BB-FE90-44FF-84E6-45C1413D2A74}"/>
                  </a:ext>
                </a:extLst>
              </p:cNvPr>
              <p:cNvSpPr txBox="1"/>
              <p:nvPr/>
            </p:nvSpPr>
            <p:spPr>
              <a:xfrm>
                <a:off x="562804" y="1502267"/>
                <a:ext cx="7629268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IN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+ ……….+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D26E1BB-FE90-44FF-84E6-45C1413D2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04" y="1502267"/>
                <a:ext cx="7629268" cy="5852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44C6517-1CF3-4B55-A5DE-C9153A0E04FA}"/>
                  </a:ext>
                </a:extLst>
              </p:cNvPr>
              <p:cNvSpPr/>
              <p:nvPr/>
            </p:nvSpPr>
            <p:spPr>
              <a:xfrm>
                <a:off x="493705" y="2436351"/>
                <a:ext cx="7209859" cy="6776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IN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+ ……….+</m:t>
                          </m:r>
                          <m:d>
                            <m:d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44C6517-1CF3-4B55-A5DE-C9153A0E04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05" y="2436351"/>
                <a:ext cx="7209859" cy="6776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2E70F2F-07F6-4DF1-9FDF-01B042C4F8F9}"/>
              </a:ext>
            </a:extLst>
          </p:cNvPr>
          <p:cNvSpPr txBox="1"/>
          <p:nvPr/>
        </p:nvSpPr>
        <p:spPr>
          <a:xfrm>
            <a:off x="562804" y="3429000"/>
            <a:ext cx="276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Similarly,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AD86016-AEF8-4F12-B612-1C5C15B0C1FC}"/>
                  </a:ext>
                </a:extLst>
              </p:cNvPr>
              <p:cNvSpPr/>
              <p:nvPr/>
            </p:nvSpPr>
            <p:spPr>
              <a:xfrm>
                <a:off x="418714" y="4015979"/>
                <a:ext cx="6438621" cy="677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IN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IN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+ ……….+</m:t>
                          </m:r>
                          <m:d>
                            <m:d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AD86016-AEF8-4F12-B612-1C5C15B0C1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714" y="4015979"/>
                <a:ext cx="6438621" cy="6776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8ABE80C-FDB8-455A-AC8D-A9A519B007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210" y="5789721"/>
            <a:ext cx="1103790" cy="110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927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07CA3C-4935-4370-BF7C-342B6A0D6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944" y="1074066"/>
            <a:ext cx="3821683" cy="49119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18712B-E6E0-46F7-AEEE-718ADD972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93" y="857250"/>
            <a:ext cx="2371725" cy="25717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8E760B-981E-4256-A5E3-879EB8B9D011}"/>
              </a:ext>
            </a:extLst>
          </p:cNvPr>
          <p:cNvSpPr txBox="1"/>
          <p:nvPr/>
        </p:nvSpPr>
        <p:spPr>
          <a:xfrm>
            <a:off x="631596" y="320511"/>
            <a:ext cx="2238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Training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9DAE48-FE3D-46AF-9548-466F86651792}"/>
              </a:ext>
            </a:extLst>
          </p:cNvPr>
          <p:cNvSpPr txBox="1"/>
          <p:nvPr/>
        </p:nvSpPr>
        <p:spPr>
          <a:xfrm>
            <a:off x="848412" y="3261593"/>
            <a:ext cx="202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…………        ………….</a:t>
            </a:r>
          </a:p>
        </p:txBody>
      </p:sp>
      <p:pic>
        <p:nvPicPr>
          <p:cNvPr id="5121" name="Picture 1">
            <a:extLst>
              <a:ext uri="{FF2B5EF4-FFF2-40B4-BE49-F238E27FC236}">
                <a16:creationId xmlns:a16="http://schemas.microsoft.com/office/drawing/2014/main" id="{F0B191B1-630D-462A-B957-0A3F4E200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" y="3883844"/>
            <a:ext cx="3705225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4AFBC3-B980-4178-A901-DBB0E4B2451A}"/>
              </a:ext>
            </a:extLst>
          </p:cNvPr>
          <p:cNvSpPr txBox="1"/>
          <p:nvPr/>
        </p:nvSpPr>
        <p:spPr>
          <a:xfrm>
            <a:off x="4223944" y="593888"/>
            <a:ext cx="3374060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Gradient Descent Pseudo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264995-F655-4B4E-97BA-EAAB9C44AD39}"/>
              </a:ext>
            </a:extLst>
          </p:cNvPr>
          <p:cNvSpPr txBox="1"/>
          <p:nvPr/>
        </p:nvSpPr>
        <p:spPr>
          <a:xfrm>
            <a:off x="8418136" y="1080957"/>
            <a:ext cx="2997723" cy="20313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One Pass over the Training Data is called an epoch.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parameters (</a:t>
            </a:r>
            <a:r>
              <a:rPr lang="en-IN" dirty="0" err="1"/>
              <a:t>w,b</a:t>
            </a:r>
            <a:r>
              <a:rPr lang="en-IN" dirty="0"/>
              <a:t>) are updated once per epoch.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Set appropriate values of no of epochs and learning rate (</a:t>
            </a:r>
            <a:r>
              <a:rPr lang="en-IN" dirty="0" err="1"/>
              <a:t>HyperParameters</a:t>
            </a:r>
            <a:r>
              <a:rPr lang="en-IN" dirty="0"/>
              <a:t>)</a:t>
            </a:r>
          </a:p>
        </p:txBody>
      </p:sp>
      <p:pic>
        <p:nvPicPr>
          <p:cNvPr id="5125" name="Picture 5">
            <a:extLst>
              <a:ext uri="{FF2B5EF4-FFF2-40B4-BE49-F238E27FC236}">
                <a16:creationId xmlns:a16="http://schemas.microsoft.com/office/drawing/2014/main" id="{71FDCED1-4B51-48A2-89F3-27A66107B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5627" y="3446259"/>
            <a:ext cx="3705225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DD0890-E0DF-4F0C-B618-73EDAEC93F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210" y="5789721"/>
            <a:ext cx="1103790" cy="110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498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D81C1D-3BFC-4E6A-AD74-C5FB99FCE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71" y="1002974"/>
            <a:ext cx="6149788" cy="48520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AE0AE9-F745-4C3B-BF4B-D2DFBB91D848}"/>
              </a:ext>
            </a:extLst>
          </p:cNvPr>
          <p:cNvSpPr txBox="1"/>
          <p:nvPr/>
        </p:nvSpPr>
        <p:spPr>
          <a:xfrm>
            <a:off x="6702457" y="1121790"/>
            <a:ext cx="4524866" cy="1477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Disadvantages of Gradient Descent: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Only one update per epoch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It is used to reach local minima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It is slow when the slope/gradients are gentle/small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84E578-E037-47B6-9094-9A5361620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210" y="5789721"/>
            <a:ext cx="1103790" cy="110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331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D81C1D-3BFC-4E6A-AD74-C5FB99FCE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71" y="1002974"/>
            <a:ext cx="6149788" cy="48520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28AA30-F5EB-49ED-BD6D-D5344CCE6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392" y="2981995"/>
            <a:ext cx="4705283" cy="30731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653A0C-1D02-46E1-BCD3-5D8CE03D3EF1}"/>
              </a:ext>
            </a:extLst>
          </p:cNvPr>
          <p:cNvSpPr txBox="1"/>
          <p:nvPr/>
        </p:nvSpPr>
        <p:spPr>
          <a:xfrm>
            <a:off x="1593130" y="471340"/>
            <a:ext cx="301657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dirty="0"/>
              <a:t>Non Convex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F4E9C8-91AA-41E2-B848-A9BC009CC05C}"/>
              </a:ext>
            </a:extLst>
          </p:cNvPr>
          <p:cNvSpPr txBox="1"/>
          <p:nvPr/>
        </p:nvSpPr>
        <p:spPr>
          <a:xfrm>
            <a:off x="7697744" y="2725918"/>
            <a:ext cx="301657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dirty="0"/>
              <a:t>Convex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822065-431C-4195-B7DB-C4BC1DB81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210" y="5789721"/>
            <a:ext cx="1103790" cy="11037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F77BC8-9B27-4649-8B67-EFE88552AD19}"/>
              </a:ext>
            </a:extLst>
          </p:cNvPr>
          <p:cNvSpPr txBox="1"/>
          <p:nvPr/>
        </p:nvSpPr>
        <p:spPr>
          <a:xfrm>
            <a:off x="6702457" y="1121790"/>
            <a:ext cx="4524866" cy="1477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Disadvantages of Gradient Descent: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Only one update per epoch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It is used to reach local minima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It is slow when the slope/gradients are gentle/small</a:t>
            </a:r>
          </a:p>
        </p:txBody>
      </p:sp>
    </p:spTree>
    <p:extLst>
      <p:ext uri="{BB962C8B-B14F-4D97-AF65-F5344CB8AC3E}">
        <p14:creationId xmlns:p14="http://schemas.microsoft.com/office/powerpoint/2010/main" val="94464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285611-656F-4098-B79E-129B19896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4B20F6-64B9-4F1C-88F3-87ED6480D661}"/>
              </a:ext>
            </a:extLst>
          </p:cNvPr>
          <p:cNvSpPr txBox="1"/>
          <p:nvPr/>
        </p:nvSpPr>
        <p:spPr>
          <a:xfrm>
            <a:off x="168677" y="6027029"/>
            <a:ext cx="3107184" cy="40011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2000" b="1" dirty="0"/>
              <a:t>Lecture By Arjun Pukale</a:t>
            </a:r>
          </a:p>
        </p:txBody>
      </p:sp>
    </p:spTree>
    <p:extLst>
      <p:ext uri="{BB962C8B-B14F-4D97-AF65-F5344CB8AC3E}">
        <p14:creationId xmlns:p14="http://schemas.microsoft.com/office/powerpoint/2010/main" val="823439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B67D3A-E419-4A1F-BDED-A91F4AA42B99}"/>
              </a:ext>
            </a:extLst>
          </p:cNvPr>
          <p:cNvSpPr txBox="1"/>
          <p:nvPr/>
        </p:nvSpPr>
        <p:spPr>
          <a:xfrm>
            <a:off x="788710" y="650451"/>
            <a:ext cx="10614580" cy="4001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2000" b="1" dirty="0"/>
              <a:t>Next: Implement Linear Regression single variable from scratch in python with amazing animations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70EE7-388E-4F65-8573-E03941480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61" y="1548352"/>
            <a:ext cx="4114800" cy="2743200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71D8E10A-BDB6-4D91-BE31-FE2D7B836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247" y="1738852"/>
            <a:ext cx="3705225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51C3A4-F1A1-4084-AA73-43D056D8AE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060" y="1639608"/>
            <a:ext cx="3977915" cy="26519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547FCF-F9B4-4B4E-A6C5-F3314482A9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825" y="4291552"/>
            <a:ext cx="5182386" cy="24249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02E2F6-1244-49BB-8A10-F1B33B9847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210" y="5789721"/>
            <a:ext cx="1103790" cy="110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97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B8BBC8-03BC-4B10-B6AB-4E855C09A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55433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E17B46-BC92-47DB-AFE3-6717511F88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75" r="25252" b="19225"/>
          <a:stretch/>
        </p:blipFill>
        <p:spPr>
          <a:xfrm>
            <a:off x="461441" y="4355783"/>
            <a:ext cx="4832935" cy="12834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6F0A07-E83C-4FC8-A1DE-03103F0546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216" y="4324716"/>
            <a:ext cx="6933883" cy="131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961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6C732E-44E8-4AAB-9681-9BB9F28F1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210" y="5789721"/>
            <a:ext cx="1103790" cy="11037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A280FA-7D4C-4CBD-BDAC-650298C5E1F1}"/>
              </a:ext>
            </a:extLst>
          </p:cNvPr>
          <p:cNvSpPr txBox="1"/>
          <p:nvPr/>
        </p:nvSpPr>
        <p:spPr>
          <a:xfrm>
            <a:off x="2707064" y="2110858"/>
            <a:ext cx="6777872" cy="181588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Mathematics behind Gradient Descent Learning Algorithm</a:t>
            </a:r>
          </a:p>
          <a:p>
            <a:pPr algn="ctr"/>
            <a:r>
              <a:rPr lang="en-IN" sz="2800" b="1" dirty="0"/>
              <a:t>Part-2</a:t>
            </a:r>
          </a:p>
          <a:p>
            <a:pPr algn="ctr"/>
            <a:r>
              <a:rPr lang="en-IN" sz="2800" b="1" dirty="0"/>
              <a:t>Linear Regression Single Variable</a:t>
            </a:r>
          </a:p>
        </p:txBody>
      </p:sp>
    </p:spTree>
    <p:extLst>
      <p:ext uri="{BB962C8B-B14F-4D97-AF65-F5344CB8AC3E}">
        <p14:creationId xmlns:p14="http://schemas.microsoft.com/office/powerpoint/2010/main" val="3840157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704E72-2B43-40E9-9585-C9D7B5E41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251" y="571376"/>
            <a:ext cx="4242350" cy="1050034"/>
          </a:xfrm>
          <a:prstGeom prst="rect">
            <a:avLst/>
          </a:prstGeom>
        </p:spPr>
      </p:pic>
      <p:pic>
        <p:nvPicPr>
          <p:cNvPr id="9" name="Picture 1">
            <a:extLst>
              <a:ext uri="{FF2B5EF4-FFF2-40B4-BE49-F238E27FC236}">
                <a16:creationId xmlns:a16="http://schemas.microsoft.com/office/drawing/2014/main" id="{71FA2BBB-4104-4821-BD95-C82856510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36" y="465677"/>
            <a:ext cx="4137390" cy="2758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0626DF7-8A48-4846-B94E-D0884F20F914}"/>
              </a:ext>
            </a:extLst>
          </p:cNvPr>
          <p:cNvCxnSpPr>
            <a:cxnSpLocks/>
          </p:cNvCxnSpPr>
          <p:nvPr/>
        </p:nvCxnSpPr>
        <p:spPr>
          <a:xfrm flipV="1">
            <a:off x="1659117" y="603317"/>
            <a:ext cx="2318994" cy="20988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04D75B0-A2E6-4432-8E63-13224C89AA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383" y="2420183"/>
            <a:ext cx="1423381" cy="28199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939CF1-1737-4408-9E80-987CF8262A09}"/>
              </a:ext>
            </a:extLst>
          </p:cNvPr>
          <p:cNvCxnSpPr>
            <a:cxnSpLocks/>
          </p:cNvCxnSpPr>
          <p:nvPr/>
        </p:nvCxnSpPr>
        <p:spPr>
          <a:xfrm>
            <a:off x="2747753" y="2040588"/>
            <a:ext cx="315958" cy="3385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C15C13EE-7139-4884-A9C7-508E19C74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758526"/>
              </p:ext>
            </p:extLst>
          </p:nvPr>
        </p:nvGraphicFramePr>
        <p:xfrm>
          <a:off x="881927" y="3663367"/>
          <a:ext cx="2087514" cy="2961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5838">
                  <a:extLst>
                    <a:ext uri="{9D8B030D-6E8A-4147-A177-3AD203B41FA5}">
                      <a16:colId xmlns:a16="http://schemas.microsoft.com/office/drawing/2014/main" val="3077482768"/>
                    </a:ext>
                  </a:extLst>
                </a:gridCol>
                <a:gridCol w="695838">
                  <a:extLst>
                    <a:ext uri="{9D8B030D-6E8A-4147-A177-3AD203B41FA5}">
                      <a16:colId xmlns:a16="http://schemas.microsoft.com/office/drawing/2014/main" val="123625124"/>
                    </a:ext>
                  </a:extLst>
                </a:gridCol>
                <a:gridCol w="695838">
                  <a:extLst>
                    <a:ext uri="{9D8B030D-6E8A-4147-A177-3AD203B41FA5}">
                      <a16:colId xmlns:a16="http://schemas.microsoft.com/office/drawing/2014/main" val="387513054"/>
                    </a:ext>
                  </a:extLst>
                </a:gridCol>
              </a:tblGrid>
              <a:tr h="204386">
                <a:tc>
                  <a:txBody>
                    <a:bodyPr/>
                    <a:lstStyle/>
                    <a:p>
                      <a:r>
                        <a:rPr lang="en-IN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719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-1.5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-1.7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221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-1.25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375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320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-0.75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127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-0.2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560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854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722207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FE1C1D0C-87A0-4E16-8AA4-9B50D7D138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978" y="3682221"/>
            <a:ext cx="152381" cy="30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C712C9-CB8E-4BE6-8F29-521D85D2A6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251" y="2116163"/>
            <a:ext cx="2482349" cy="4450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C3F46E-6E68-468B-842E-BC9B3F361C79}"/>
                  </a:ext>
                </a:extLst>
              </p:cNvPr>
              <p:cNvSpPr txBox="1"/>
              <p:nvPr/>
            </p:nvSpPr>
            <p:spPr>
              <a:xfrm>
                <a:off x="7166651" y="4107353"/>
                <a:ext cx="2335567" cy="7022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𝑙𝑟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C3F46E-6E68-468B-842E-BC9B3F361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651" y="4107353"/>
                <a:ext cx="2335567" cy="7022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0E63F3D-69B5-4CEE-99B8-0A7F19C6A113}"/>
                  </a:ext>
                </a:extLst>
              </p:cNvPr>
              <p:cNvSpPr/>
              <p:nvPr/>
            </p:nvSpPr>
            <p:spPr>
              <a:xfrm>
                <a:off x="7327748" y="5120975"/>
                <a:ext cx="2013372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𝑙𝑟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0E63F3D-69B5-4CEE-99B8-0A7F19C6A1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748" y="5120975"/>
                <a:ext cx="2013372" cy="7945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1EA25E7C-487B-48ED-BF59-F1D69CE113BD}"/>
              </a:ext>
            </a:extLst>
          </p:cNvPr>
          <p:cNvSpPr txBox="1"/>
          <p:nvPr/>
        </p:nvSpPr>
        <p:spPr>
          <a:xfrm>
            <a:off x="6848422" y="3426643"/>
            <a:ext cx="369530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Gradient descent update rule: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2982ECB-D786-42BD-80D0-90BC0B5FC6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210" y="5789721"/>
            <a:ext cx="1103790" cy="110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65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704E72-2B43-40E9-9585-C9D7B5E41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251" y="571376"/>
            <a:ext cx="4242350" cy="1050034"/>
          </a:xfrm>
          <a:prstGeom prst="rect">
            <a:avLst/>
          </a:prstGeom>
        </p:spPr>
      </p:pic>
      <p:pic>
        <p:nvPicPr>
          <p:cNvPr id="9" name="Picture 1">
            <a:extLst>
              <a:ext uri="{FF2B5EF4-FFF2-40B4-BE49-F238E27FC236}">
                <a16:creationId xmlns:a16="http://schemas.microsoft.com/office/drawing/2014/main" id="{71FA2BBB-4104-4821-BD95-C82856510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36" y="465677"/>
            <a:ext cx="4137390" cy="2758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0626DF7-8A48-4846-B94E-D0884F20F914}"/>
              </a:ext>
            </a:extLst>
          </p:cNvPr>
          <p:cNvCxnSpPr>
            <a:cxnSpLocks/>
          </p:cNvCxnSpPr>
          <p:nvPr/>
        </p:nvCxnSpPr>
        <p:spPr>
          <a:xfrm flipV="1">
            <a:off x="1659117" y="603317"/>
            <a:ext cx="2318994" cy="20988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04D75B0-A2E6-4432-8E63-13224C89AA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383" y="2420183"/>
            <a:ext cx="1423381" cy="28199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939CF1-1737-4408-9E80-987CF8262A09}"/>
              </a:ext>
            </a:extLst>
          </p:cNvPr>
          <p:cNvCxnSpPr>
            <a:cxnSpLocks/>
          </p:cNvCxnSpPr>
          <p:nvPr/>
        </p:nvCxnSpPr>
        <p:spPr>
          <a:xfrm>
            <a:off x="2747753" y="2040588"/>
            <a:ext cx="315958" cy="3385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C15C13EE-7139-4884-A9C7-508E19C742FA}"/>
              </a:ext>
            </a:extLst>
          </p:cNvPr>
          <p:cNvGraphicFramePr>
            <a:graphicFrameLocks noGrp="1"/>
          </p:cNvGraphicFramePr>
          <p:nvPr/>
        </p:nvGraphicFramePr>
        <p:xfrm>
          <a:off x="881927" y="3663367"/>
          <a:ext cx="2087514" cy="2961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5838">
                  <a:extLst>
                    <a:ext uri="{9D8B030D-6E8A-4147-A177-3AD203B41FA5}">
                      <a16:colId xmlns:a16="http://schemas.microsoft.com/office/drawing/2014/main" val="3077482768"/>
                    </a:ext>
                  </a:extLst>
                </a:gridCol>
                <a:gridCol w="695838">
                  <a:extLst>
                    <a:ext uri="{9D8B030D-6E8A-4147-A177-3AD203B41FA5}">
                      <a16:colId xmlns:a16="http://schemas.microsoft.com/office/drawing/2014/main" val="123625124"/>
                    </a:ext>
                  </a:extLst>
                </a:gridCol>
                <a:gridCol w="695838">
                  <a:extLst>
                    <a:ext uri="{9D8B030D-6E8A-4147-A177-3AD203B41FA5}">
                      <a16:colId xmlns:a16="http://schemas.microsoft.com/office/drawing/2014/main" val="387513054"/>
                    </a:ext>
                  </a:extLst>
                </a:gridCol>
              </a:tblGrid>
              <a:tr h="204386">
                <a:tc>
                  <a:txBody>
                    <a:bodyPr/>
                    <a:lstStyle/>
                    <a:p>
                      <a:r>
                        <a:rPr lang="en-IN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719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-1.5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-1.7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221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-1.25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375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320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-0.75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127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-0.2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560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854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722207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FE1C1D0C-87A0-4E16-8AA4-9B50D7D138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978" y="3682221"/>
            <a:ext cx="152381" cy="30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C712C9-CB8E-4BE6-8F29-521D85D2A6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251" y="2116163"/>
            <a:ext cx="2482349" cy="4450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C3F46E-6E68-468B-842E-BC9B3F361C79}"/>
                  </a:ext>
                </a:extLst>
              </p:cNvPr>
              <p:cNvSpPr txBox="1"/>
              <p:nvPr/>
            </p:nvSpPr>
            <p:spPr>
              <a:xfrm>
                <a:off x="7166651" y="4107353"/>
                <a:ext cx="2335567" cy="7022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𝑙𝑟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C3F46E-6E68-468B-842E-BC9B3F361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651" y="4107353"/>
                <a:ext cx="2335567" cy="7022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0E63F3D-69B5-4CEE-99B8-0A7F19C6A113}"/>
                  </a:ext>
                </a:extLst>
              </p:cNvPr>
              <p:cNvSpPr/>
              <p:nvPr/>
            </p:nvSpPr>
            <p:spPr>
              <a:xfrm>
                <a:off x="7327748" y="5120975"/>
                <a:ext cx="2013372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𝑙𝑟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0E63F3D-69B5-4CEE-99B8-0A7F19C6A1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748" y="5120975"/>
                <a:ext cx="2013372" cy="7945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1EA25E7C-487B-48ED-BF59-F1D69CE113BD}"/>
              </a:ext>
            </a:extLst>
          </p:cNvPr>
          <p:cNvSpPr txBox="1"/>
          <p:nvPr/>
        </p:nvSpPr>
        <p:spPr>
          <a:xfrm>
            <a:off x="6848422" y="3426643"/>
            <a:ext cx="369530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Gradient descent update rule: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50788A2-C98F-4D23-8322-B750ABF58AE6}"/>
              </a:ext>
            </a:extLst>
          </p:cNvPr>
          <p:cNvSpPr/>
          <p:nvPr/>
        </p:nvSpPr>
        <p:spPr>
          <a:xfrm>
            <a:off x="8880049" y="3982221"/>
            <a:ext cx="461071" cy="9951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795D6C-E08A-4446-A1CD-90262D630BEF}"/>
              </a:ext>
            </a:extLst>
          </p:cNvPr>
          <p:cNvSpPr/>
          <p:nvPr/>
        </p:nvSpPr>
        <p:spPr>
          <a:xfrm>
            <a:off x="8815632" y="5067880"/>
            <a:ext cx="461071" cy="9951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4B0987-22B8-4167-ACF8-72089D578798}"/>
              </a:ext>
            </a:extLst>
          </p:cNvPr>
          <p:cNvSpPr txBox="1"/>
          <p:nvPr/>
        </p:nvSpPr>
        <p:spPr>
          <a:xfrm>
            <a:off x="9681328" y="4732256"/>
            <a:ext cx="2196445" cy="6463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How to calculate the partial derivatives ?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170F09A-5D74-457E-B602-851C53F892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210" y="5789721"/>
            <a:ext cx="1103790" cy="110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25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A7B5DE-F782-41D7-9C70-8A446FDA9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49" y="505389"/>
            <a:ext cx="4242350" cy="10500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899934-FC03-4658-8088-7CBB150FE9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620" y="720996"/>
            <a:ext cx="2482349" cy="4450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A6ED78-19AC-4E97-A589-2395983FD481}"/>
                  </a:ext>
                </a:extLst>
              </p:cNvPr>
              <p:cNvSpPr txBox="1"/>
              <p:nvPr/>
            </p:nvSpPr>
            <p:spPr>
              <a:xfrm>
                <a:off x="1008668" y="2238866"/>
                <a:ext cx="3027495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IN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I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IN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A6ED78-19AC-4E97-A589-2395983FD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668" y="2238866"/>
                <a:ext cx="3027495" cy="756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663452-18BD-44DE-AB63-F3B5B897589F}"/>
                  </a:ext>
                </a:extLst>
              </p:cNvPr>
              <p:cNvSpPr/>
              <p:nvPr/>
            </p:nvSpPr>
            <p:spPr>
              <a:xfrm>
                <a:off x="930449" y="3254259"/>
                <a:ext cx="3983142" cy="6353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IN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IN" sz="2400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I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IN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e>
                    </m:d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663452-18BD-44DE-AB63-F3B5B89758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449" y="3254259"/>
                <a:ext cx="3983142" cy="6353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9EE08B3-9FDC-4FDC-AECC-B01A440EDC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210" y="5789721"/>
            <a:ext cx="1103790" cy="110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522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A7B5DE-F782-41D7-9C70-8A446FDA9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49" y="505389"/>
            <a:ext cx="4242350" cy="10500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899934-FC03-4658-8088-7CBB150FE9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620" y="720996"/>
            <a:ext cx="2482349" cy="4450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A6ED78-19AC-4E97-A589-2395983FD481}"/>
                  </a:ext>
                </a:extLst>
              </p:cNvPr>
              <p:cNvSpPr txBox="1"/>
              <p:nvPr/>
            </p:nvSpPr>
            <p:spPr>
              <a:xfrm>
                <a:off x="1008668" y="2238866"/>
                <a:ext cx="3027495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IN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I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IN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A6ED78-19AC-4E97-A589-2395983FD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668" y="2238866"/>
                <a:ext cx="3027495" cy="756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663452-18BD-44DE-AB63-F3B5B897589F}"/>
                  </a:ext>
                </a:extLst>
              </p:cNvPr>
              <p:cNvSpPr/>
              <p:nvPr/>
            </p:nvSpPr>
            <p:spPr>
              <a:xfrm>
                <a:off x="930449" y="3254259"/>
                <a:ext cx="3983142" cy="6353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IN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IN" sz="2400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I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IN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e>
                    </m:d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663452-18BD-44DE-AB63-F3B5B89758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449" y="3254259"/>
                <a:ext cx="3983142" cy="6353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Image result for derivative of sum rule">
            <a:extLst>
              <a:ext uri="{FF2B5EF4-FFF2-40B4-BE49-F238E27FC236}">
                <a16:creationId xmlns:a16="http://schemas.microsoft.com/office/drawing/2014/main" id="{042C992F-A94A-4FED-8B05-8D4969CFE3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7185009" y="2574693"/>
            <a:ext cx="4167150" cy="67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AA5FDA-5FEE-488C-B4DD-9523C58F633B}"/>
              </a:ext>
            </a:extLst>
          </p:cNvPr>
          <p:cNvSpPr txBox="1"/>
          <p:nvPr/>
        </p:nvSpPr>
        <p:spPr>
          <a:xfrm>
            <a:off x="6711885" y="1932495"/>
            <a:ext cx="487365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dirty="0"/>
              <a:t>Derivative of sum = sum of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A9A048-1D73-43AE-9EA7-694786E2312D}"/>
                  </a:ext>
                </a:extLst>
              </p:cNvPr>
              <p:cNvSpPr txBox="1"/>
              <p:nvPr/>
            </p:nvSpPr>
            <p:spPr>
              <a:xfrm>
                <a:off x="930449" y="4386870"/>
                <a:ext cx="6826484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IN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den>
                          </m:f>
                          <m:sSup>
                            <m:sSup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I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den>
                          </m:f>
                          <m:sSup>
                            <m:sSup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+ ………..</m:t>
                          </m:r>
                          <m:f>
                            <m:fPr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den>
                          </m:f>
                          <m:sSup>
                            <m:sSup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A9A048-1D73-43AE-9EA7-694786E23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449" y="4386870"/>
                <a:ext cx="6826484" cy="6163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92A00B29-5B68-409E-9DA0-46C112E960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210" y="5789721"/>
            <a:ext cx="1103790" cy="110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04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A7B5DE-F782-41D7-9C70-8A446FDA9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49" y="505389"/>
            <a:ext cx="4242350" cy="10500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899934-FC03-4658-8088-7CBB150FE9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620" y="720996"/>
            <a:ext cx="2482349" cy="4450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A6ED78-19AC-4E97-A589-2395983FD481}"/>
                  </a:ext>
                </a:extLst>
              </p:cNvPr>
              <p:cNvSpPr txBox="1"/>
              <p:nvPr/>
            </p:nvSpPr>
            <p:spPr>
              <a:xfrm>
                <a:off x="1008668" y="2238866"/>
                <a:ext cx="3027495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IN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I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IN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A6ED78-19AC-4E97-A589-2395983FD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668" y="2238866"/>
                <a:ext cx="3027495" cy="756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663452-18BD-44DE-AB63-F3B5B897589F}"/>
                  </a:ext>
                </a:extLst>
              </p:cNvPr>
              <p:cNvSpPr/>
              <p:nvPr/>
            </p:nvSpPr>
            <p:spPr>
              <a:xfrm>
                <a:off x="930449" y="3254259"/>
                <a:ext cx="3983142" cy="6353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IN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IN" sz="2400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I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IN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e>
                    </m:d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663452-18BD-44DE-AB63-F3B5B89758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449" y="3254259"/>
                <a:ext cx="3983142" cy="6353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Image result for derivative of sum rule">
            <a:extLst>
              <a:ext uri="{FF2B5EF4-FFF2-40B4-BE49-F238E27FC236}">
                <a16:creationId xmlns:a16="http://schemas.microsoft.com/office/drawing/2014/main" id="{042C992F-A94A-4FED-8B05-8D4969CFE3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7185009" y="2574693"/>
            <a:ext cx="4167150" cy="67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AA5FDA-5FEE-488C-B4DD-9523C58F633B}"/>
              </a:ext>
            </a:extLst>
          </p:cNvPr>
          <p:cNvSpPr txBox="1"/>
          <p:nvPr/>
        </p:nvSpPr>
        <p:spPr>
          <a:xfrm>
            <a:off x="6711885" y="1932495"/>
            <a:ext cx="487365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dirty="0"/>
              <a:t>Derivative of sum = sum of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A9A048-1D73-43AE-9EA7-694786E2312D}"/>
                  </a:ext>
                </a:extLst>
              </p:cNvPr>
              <p:cNvSpPr txBox="1"/>
              <p:nvPr/>
            </p:nvSpPr>
            <p:spPr>
              <a:xfrm>
                <a:off x="930449" y="4386870"/>
                <a:ext cx="6935745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IN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den>
                          </m:f>
                          <m:sSup>
                            <m:sSup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I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den>
                          </m:f>
                          <m:sSup>
                            <m:sSup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+ ……….+</m:t>
                          </m:r>
                          <m:f>
                            <m:fPr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den>
                          </m:f>
                          <m:sSup>
                            <m:sSup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A9A048-1D73-43AE-9EA7-694786E23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449" y="4386870"/>
                <a:ext cx="6935745" cy="6163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CF2A5A4E-6711-4610-B087-824720A6F800}"/>
              </a:ext>
            </a:extLst>
          </p:cNvPr>
          <p:cNvSpPr/>
          <p:nvPr/>
        </p:nvSpPr>
        <p:spPr>
          <a:xfrm rot="16200000">
            <a:off x="2658359" y="4701223"/>
            <a:ext cx="226244" cy="98408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54B259-DFF8-4244-B0C2-42D5EBF719F8}"/>
              </a:ext>
            </a:extLst>
          </p:cNvPr>
          <p:cNvSpPr txBox="1"/>
          <p:nvPr/>
        </p:nvSpPr>
        <p:spPr>
          <a:xfrm>
            <a:off x="1960775" y="5656082"/>
            <a:ext cx="1743959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How to calculate</a:t>
            </a:r>
          </a:p>
          <a:p>
            <a:r>
              <a:rPr lang="en-IN" dirty="0"/>
              <a:t>Derivative of</a:t>
            </a:r>
          </a:p>
          <a:p>
            <a:r>
              <a:rPr lang="en-IN" dirty="0"/>
              <a:t>a single item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6DC0BD-31BD-4C49-BFA3-49E4BAA5E2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210" y="5789721"/>
            <a:ext cx="1103790" cy="110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568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2C2F798-E784-42F1-B1F5-B25FE49EE3DF}"/>
                  </a:ext>
                </a:extLst>
              </p:cNvPr>
              <p:cNvSpPr/>
              <p:nvPr/>
            </p:nvSpPr>
            <p:spPr>
              <a:xfrm>
                <a:off x="1088604" y="715625"/>
                <a:ext cx="2000676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sSup>
                        <m:sSup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2C2F798-E784-42F1-B1F5-B25FE49EE3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604" y="715625"/>
                <a:ext cx="2000676" cy="7945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07B51C4-AE16-449B-A962-3F38C3E26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210" y="5789721"/>
            <a:ext cx="1103790" cy="110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337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415</Words>
  <Application>Microsoft Office PowerPoint</Application>
  <PresentationFormat>Widescreen</PresentationFormat>
  <Paragraphs>119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Arjun Pukale</dc:creator>
  <cp:lastModifiedBy>Arjun Pukale</cp:lastModifiedBy>
  <cp:revision>20</cp:revision>
  <dcterms:created xsi:type="dcterms:W3CDTF">2020-03-20T09:53:43Z</dcterms:created>
  <dcterms:modified xsi:type="dcterms:W3CDTF">2020-04-10T11:23:34Z</dcterms:modified>
</cp:coreProperties>
</file>